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A058-A3D6-4B08-A6F4-3C7AA7622D3E}" type="datetimeFigureOut">
              <a:rPr lang="pt-BR" smtClean="0"/>
              <a:pPr/>
              <a:t>13/03/2014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C8CB1-4E95-4B13-829A-0D00129C6D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image.slidesharecdn.com/genetica-130922142547-phpapp01/95/slide-1-638.jpg?cb=137987805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395536" y="6488668"/>
            <a:ext cx="158417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25-638.jpg?cb=1379878059"/>
          <p:cNvPicPr/>
          <p:nvPr/>
        </p:nvPicPr>
        <p:blipFill>
          <a:blip r:embed="rId2" cstate="print"/>
          <a:srcRect t="58389" r="35544" b="28406"/>
          <a:stretch>
            <a:fillRect/>
          </a:stretch>
        </p:blipFill>
        <p:spPr bwMode="auto">
          <a:xfrm>
            <a:off x="2571736" y="285728"/>
            <a:ext cx="40005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26-638.jpg?cb=1379878059"/>
          <p:cNvPicPr/>
          <p:nvPr/>
        </p:nvPicPr>
        <p:blipFill>
          <a:blip r:embed="rId3" cstate="print"/>
          <a:srcRect l="52131" t="37874" r="29620" b="36296"/>
          <a:stretch>
            <a:fillRect/>
          </a:stretch>
        </p:blipFill>
        <p:spPr bwMode="auto">
          <a:xfrm>
            <a:off x="520693" y="1571612"/>
            <a:ext cx="283686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26-638.jpg?cb=1379878059"/>
          <p:cNvPicPr/>
          <p:nvPr/>
        </p:nvPicPr>
        <p:blipFill>
          <a:blip r:embed="rId3" cstate="print"/>
          <a:srcRect l="55686" t="20515" r="12440" b="64702"/>
          <a:stretch>
            <a:fillRect/>
          </a:stretch>
        </p:blipFill>
        <p:spPr bwMode="auto">
          <a:xfrm>
            <a:off x="3714744" y="1142984"/>
            <a:ext cx="1721131" cy="59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26-638.jpg?cb=1379878059"/>
          <p:cNvPicPr/>
          <p:nvPr/>
        </p:nvPicPr>
        <p:blipFill>
          <a:blip r:embed="rId3" cstate="print"/>
          <a:srcRect l="75235" t="37085" r="10071" b="35507"/>
          <a:stretch>
            <a:fillRect/>
          </a:stretch>
        </p:blipFill>
        <p:spPr bwMode="auto">
          <a:xfrm>
            <a:off x="5643570" y="1493444"/>
            <a:ext cx="2734707" cy="236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http://image.slidesharecdn.com/genetica-130922142547-phpapp01/95/slide-26-638.jpg?cb=1379878059"/>
          <p:cNvPicPr/>
          <p:nvPr/>
        </p:nvPicPr>
        <p:blipFill>
          <a:blip r:embed="rId3" cstate="print"/>
          <a:srcRect l="62202" t="64702" r="16587" b="8679"/>
          <a:stretch>
            <a:fillRect/>
          </a:stretch>
        </p:blipFill>
        <p:spPr bwMode="auto">
          <a:xfrm>
            <a:off x="3357554" y="4071942"/>
            <a:ext cx="2744264" cy="222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3357554" y="2597462"/>
            <a:ext cx="2286016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baixo 9"/>
          <p:cNvSpPr/>
          <p:nvPr/>
        </p:nvSpPr>
        <p:spPr>
          <a:xfrm>
            <a:off x="4357686" y="2643182"/>
            <a:ext cx="214314" cy="135732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1428728" y="0"/>
            <a:ext cx="6105290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Monoibridismo com Genes Letais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5" name="Imagem 4" descr="http://image.slidesharecdn.com/genetica-130922142547-phpapp01/95/slide-33-638.jpg?cb=1379878059"/>
          <p:cNvPicPr/>
          <p:nvPr/>
        </p:nvPicPr>
        <p:blipFill>
          <a:blip r:embed="rId2" cstate="print"/>
          <a:srcRect l="7701" t="29984" r="17180" b="60757"/>
          <a:stretch>
            <a:fillRect/>
          </a:stretch>
        </p:blipFill>
        <p:spPr bwMode="auto">
          <a:xfrm>
            <a:off x="500034" y="1285860"/>
            <a:ext cx="4056310" cy="37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642910" y="500042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Letal é o gene cuja manifestação fenotípica leva à morte do indivíduo, em qualquer época da sua vida.</a:t>
            </a:r>
            <a:endParaRPr lang="pt-BR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285720" y="5643578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GENES LETAIS MANIFESTAM-SE EM HOMOZIGOSE.</a:t>
            </a:r>
            <a:endParaRPr lang="pt-BR" sz="2400" dirty="0"/>
          </a:p>
        </p:txBody>
      </p:sp>
      <p:pic>
        <p:nvPicPr>
          <p:cNvPr id="9" name="Imagem 8" descr="http://image.slidesharecdn.com/genetica-130922142547-phpapp01/95/slide-33-638.jpg?cb=1379878059"/>
          <p:cNvPicPr/>
          <p:nvPr/>
        </p:nvPicPr>
        <p:blipFill>
          <a:blip r:embed="rId2" cstate="print"/>
          <a:srcRect t="40241" r="50947" b="41819"/>
          <a:stretch>
            <a:fillRect/>
          </a:stretch>
        </p:blipFill>
        <p:spPr bwMode="auto">
          <a:xfrm>
            <a:off x="500034" y="1928802"/>
            <a:ext cx="307183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http://image.slidesharecdn.com/genetica-130922142547-phpapp01/95/slide-33-638.jpg?cb=1379878059"/>
          <p:cNvPicPr/>
          <p:nvPr/>
        </p:nvPicPr>
        <p:blipFill>
          <a:blip r:embed="rId2" cstate="print"/>
          <a:srcRect l="52131" t="39452" b="3156"/>
          <a:stretch>
            <a:fillRect/>
          </a:stretch>
        </p:blipFill>
        <p:spPr bwMode="auto">
          <a:xfrm>
            <a:off x="3929058" y="1928802"/>
            <a:ext cx="442915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http://image.slidesharecdn.com/genetica-130922142547-phpapp01/95/slide-33-638.jpg?cb=1379878059"/>
          <p:cNvPicPr/>
          <p:nvPr/>
        </p:nvPicPr>
        <p:blipFill>
          <a:blip r:embed="rId2" cstate="print"/>
          <a:srcRect l="592" t="61546" r="47392" b="14203"/>
          <a:stretch>
            <a:fillRect/>
          </a:stretch>
        </p:blipFill>
        <p:spPr bwMode="auto">
          <a:xfrm>
            <a:off x="285720" y="3429000"/>
            <a:ext cx="335758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34-638.jpg?cb=1379878059"/>
          <p:cNvPicPr/>
          <p:nvPr/>
        </p:nvPicPr>
        <p:blipFill>
          <a:blip r:embed="rId2" cstate="print"/>
          <a:srcRect l="51539" t="43398" r="5924" b="5523"/>
          <a:stretch>
            <a:fillRect/>
          </a:stretch>
        </p:blipFill>
        <p:spPr bwMode="auto">
          <a:xfrm>
            <a:off x="3143240" y="2071678"/>
            <a:ext cx="5715040" cy="382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34-638.jpg?cb=1379878059"/>
          <p:cNvPicPr/>
          <p:nvPr/>
        </p:nvPicPr>
        <p:blipFill>
          <a:blip r:embed="rId2" cstate="print"/>
          <a:srcRect l="7109" t="14203" r="18364" b="75748"/>
          <a:stretch>
            <a:fillRect/>
          </a:stretch>
        </p:blipFill>
        <p:spPr bwMode="auto">
          <a:xfrm>
            <a:off x="714348" y="214290"/>
            <a:ext cx="4024324" cy="40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34-638.jpg?cb=1379878059"/>
          <p:cNvPicPr/>
          <p:nvPr/>
        </p:nvPicPr>
        <p:blipFill>
          <a:blip r:embed="rId2" cstate="print"/>
          <a:srcRect t="24460" b="66280"/>
          <a:stretch>
            <a:fillRect/>
          </a:stretch>
        </p:blipFill>
        <p:spPr bwMode="auto">
          <a:xfrm>
            <a:off x="642910" y="785794"/>
            <a:ext cx="5400040" cy="37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34-638.jpg?cb=1379878059"/>
          <p:cNvPicPr/>
          <p:nvPr/>
        </p:nvPicPr>
        <p:blipFill>
          <a:blip r:embed="rId2" cstate="print"/>
          <a:srcRect t="32351" b="58389"/>
          <a:stretch>
            <a:fillRect/>
          </a:stretch>
        </p:blipFill>
        <p:spPr bwMode="auto">
          <a:xfrm>
            <a:off x="642910" y="1142984"/>
            <a:ext cx="5400040" cy="37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34-638.jpg?cb=1379878059"/>
          <p:cNvPicPr/>
          <p:nvPr/>
        </p:nvPicPr>
        <p:blipFill>
          <a:blip r:embed="rId2" cstate="print"/>
          <a:srcRect l="2962" t="44187" r="49169" b="18148"/>
          <a:stretch>
            <a:fillRect/>
          </a:stretch>
        </p:blipFill>
        <p:spPr bwMode="auto">
          <a:xfrm>
            <a:off x="214282" y="2786058"/>
            <a:ext cx="28575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35-638.jpg?cb=1379878059"/>
          <p:cNvPicPr/>
          <p:nvPr/>
        </p:nvPicPr>
        <p:blipFill>
          <a:blip r:embed="rId2" cstate="print"/>
          <a:srcRect l="82936" t="59178" r="1777" b="11836"/>
          <a:stretch>
            <a:fillRect/>
          </a:stretch>
        </p:blipFill>
        <p:spPr bwMode="auto">
          <a:xfrm>
            <a:off x="5643570" y="928670"/>
            <a:ext cx="2621175" cy="215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35-638.jpg?cb=1379878059"/>
          <p:cNvPicPr/>
          <p:nvPr/>
        </p:nvPicPr>
        <p:blipFill>
          <a:blip r:embed="rId2" cstate="print"/>
          <a:srcRect l="5924" t="17359" b="72592"/>
          <a:stretch>
            <a:fillRect/>
          </a:stretch>
        </p:blipFill>
        <p:spPr bwMode="auto">
          <a:xfrm>
            <a:off x="571472" y="214290"/>
            <a:ext cx="5716882" cy="45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35-638.jpg?cb=1379878059"/>
          <p:cNvPicPr/>
          <p:nvPr/>
        </p:nvPicPr>
        <p:blipFill>
          <a:blip r:embed="rId2" cstate="print"/>
          <a:srcRect t="45765" r="25473" b="45765"/>
          <a:stretch>
            <a:fillRect/>
          </a:stretch>
        </p:blipFill>
        <p:spPr bwMode="auto">
          <a:xfrm>
            <a:off x="571472" y="1571612"/>
            <a:ext cx="4528868" cy="3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35-638.jpg?cb=1379878059"/>
          <p:cNvPicPr/>
          <p:nvPr/>
        </p:nvPicPr>
        <p:blipFill>
          <a:blip r:embed="rId2" cstate="print"/>
          <a:srcRect t="36296" r="25473" b="54444"/>
          <a:stretch>
            <a:fillRect/>
          </a:stretch>
        </p:blipFill>
        <p:spPr bwMode="auto">
          <a:xfrm>
            <a:off x="571472" y="1214422"/>
            <a:ext cx="4528868" cy="42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35-638.jpg?cb=1379878059"/>
          <p:cNvPicPr/>
          <p:nvPr/>
        </p:nvPicPr>
        <p:blipFill>
          <a:blip r:embed="rId2" cstate="print"/>
          <a:srcRect t="26828" r="25473" b="63124"/>
          <a:stretch>
            <a:fillRect/>
          </a:stretch>
        </p:blipFill>
        <p:spPr bwMode="auto">
          <a:xfrm>
            <a:off x="571472" y="785794"/>
            <a:ext cx="4528868" cy="45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http://image.slidesharecdn.com/genetica-130922142547-phpapp01/95/slide-35-638.jpg?cb=1379878059"/>
          <p:cNvPicPr/>
          <p:nvPr/>
        </p:nvPicPr>
        <p:blipFill>
          <a:blip r:embed="rId2" cstate="print"/>
          <a:srcRect l="5924" t="56022" r="38506" b="9469"/>
          <a:stretch>
            <a:fillRect/>
          </a:stretch>
        </p:blipFill>
        <p:spPr bwMode="auto">
          <a:xfrm>
            <a:off x="500034" y="2214554"/>
            <a:ext cx="400052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http://image.slidesharecdn.com/genetica-130922142547-phpapp01/95/slide-35-638.jpg?cb=1379878059"/>
          <p:cNvPicPr/>
          <p:nvPr/>
        </p:nvPicPr>
        <p:blipFill>
          <a:blip r:embed="rId2" cstate="print"/>
          <a:srcRect l="64572" t="59967" r="20142" b="14203"/>
          <a:stretch>
            <a:fillRect/>
          </a:stretch>
        </p:blipFill>
        <p:spPr bwMode="auto">
          <a:xfrm>
            <a:off x="5643570" y="3357562"/>
            <a:ext cx="2597510" cy="216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36-638.jpg?cb=1379878059"/>
          <p:cNvPicPr/>
          <p:nvPr/>
        </p:nvPicPr>
        <p:blipFill>
          <a:blip r:embed="rId2" cstate="print"/>
          <a:srcRect l="52131" t="51288" r="592"/>
          <a:stretch>
            <a:fillRect/>
          </a:stretch>
        </p:blipFill>
        <p:spPr bwMode="auto">
          <a:xfrm>
            <a:off x="3500430" y="2928934"/>
            <a:ext cx="535785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36-638.jpg?cb=1379878059"/>
          <p:cNvPicPr/>
          <p:nvPr/>
        </p:nvPicPr>
        <p:blipFill>
          <a:blip r:embed="rId2" cstate="print"/>
          <a:srcRect l="55093" t="17359" b="48132"/>
          <a:stretch>
            <a:fillRect/>
          </a:stretch>
        </p:blipFill>
        <p:spPr bwMode="auto">
          <a:xfrm>
            <a:off x="4572000" y="214290"/>
            <a:ext cx="395713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36-638.jpg?cb=1379878059"/>
          <p:cNvPicPr/>
          <p:nvPr/>
        </p:nvPicPr>
        <p:blipFill>
          <a:blip r:embed="rId2" cstate="print"/>
          <a:srcRect t="69436" r="59833" b="17359"/>
          <a:stretch>
            <a:fillRect/>
          </a:stretch>
        </p:blipFill>
        <p:spPr bwMode="auto">
          <a:xfrm>
            <a:off x="428596" y="3429000"/>
            <a:ext cx="292895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36-638.jpg?cb=1379878059"/>
          <p:cNvPicPr/>
          <p:nvPr/>
        </p:nvPicPr>
        <p:blipFill>
          <a:blip r:embed="rId2" cstate="print"/>
          <a:srcRect t="56022" r="58055" b="29195"/>
          <a:stretch>
            <a:fillRect/>
          </a:stretch>
        </p:blipFill>
        <p:spPr bwMode="auto">
          <a:xfrm>
            <a:off x="428596" y="2714620"/>
            <a:ext cx="292895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36-638.jpg?cb=1379878059"/>
          <p:cNvPicPr/>
          <p:nvPr/>
        </p:nvPicPr>
        <p:blipFill>
          <a:blip r:embed="rId2" cstate="print"/>
          <a:srcRect t="37085" r="45023" b="42608"/>
          <a:stretch>
            <a:fillRect/>
          </a:stretch>
        </p:blipFill>
        <p:spPr bwMode="auto">
          <a:xfrm>
            <a:off x="428596" y="1500174"/>
            <a:ext cx="34290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http://image.slidesharecdn.com/genetica-130922142547-phpapp01/95/slide-36-638.jpg?cb=1379878059"/>
          <p:cNvPicPr/>
          <p:nvPr/>
        </p:nvPicPr>
        <p:blipFill>
          <a:blip r:embed="rId2" cstate="print"/>
          <a:srcRect t="17359" r="44430" b="62335"/>
          <a:stretch>
            <a:fillRect/>
          </a:stretch>
        </p:blipFill>
        <p:spPr bwMode="auto">
          <a:xfrm>
            <a:off x="428596" y="285728"/>
            <a:ext cx="342902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38-638.jpg?cb=1379878059"/>
          <p:cNvPicPr/>
          <p:nvPr/>
        </p:nvPicPr>
        <p:blipFill>
          <a:blip r:embed="rId2" cstate="print"/>
          <a:srcRect l="1777" t="70225" r="51539" b="9469"/>
          <a:stretch>
            <a:fillRect/>
          </a:stretch>
        </p:blipFill>
        <p:spPr bwMode="auto">
          <a:xfrm>
            <a:off x="214282" y="4786322"/>
            <a:ext cx="39290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357290" y="285728"/>
            <a:ext cx="6715172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200" dirty="0" smtClean="0">
                <a:solidFill>
                  <a:srgbClr val="FF0000"/>
                </a:solidFill>
                <a:latin typeface="Cooper Black" pitchFamily="18" charset="0"/>
                <a:ea typeface="+mj-ea"/>
                <a:cs typeface="Aharoni" pitchFamily="2" charset="-79"/>
              </a:rPr>
              <a:t>Polialelismo (Alelos Múltiplos)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71472" y="857232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Tipo especial de herança onde vários alelos podem existir, condicionando diferentes variedades de um mesmo caráter.</a:t>
            </a:r>
            <a:endParaRPr lang="pt-BR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571472" y="1643050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Os alelos surgem através de mutações do alelo original.</a:t>
            </a:r>
            <a:endParaRPr lang="pt-BR" sz="2000" dirty="0"/>
          </a:p>
        </p:txBody>
      </p:sp>
      <p:pic>
        <p:nvPicPr>
          <p:cNvPr id="7" name="Imagem 6" descr="http://image.slidesharecdn.com/genetica-130922142547-phpapp01/95/slide-38-638.jpg?cb=1379878059"/>
          <p:cNvPicPr/>
          <p:nvPr/>
        </p:nvPicPr>
        <p:blipFill>
          <a:blip r:embed="rId2" cstate="print"/>
          <a:srcRect l="7701" t="37874" r="68126" b="31562"/>
          <a:stretch>
            <a:fillRect/>
          </a:stretch>
        </p:blipFill>
        <p:spPr bwMode="auto">
          <a:xfrm>
            <a:off x="500034" y="2285992"/>
            <a:ext cx="257176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http://image.slidesharecdn.com/genetica-130922142547-phpapp01/95/slide-38-638.jpg?cb=1379878059"/>
          <p:cNvPicPr/>
          <p:nvPr/>
        </p:nvPicPr>
        <p:blipFill>
          <a:blip r:embed="rId2" cstate="print"/>
          <a:srcRect l="52131" t="39452" r="13033" b="41030"/>
          <a:stretch>
            <a:fillRect/>
          </a:stretch>
        </p:blipFill>
        <p:spPr bwMode="auto">
          <a:xfrm>
            <a:off x="5286380" y="2214554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http://image.slidesharecdn.com/genetica-130922142547-phpapp01/95/slide-38-638.jpg?cb=1379878059"/>
          <p:cNvPicPr/>
          <p:nvPr/>
        </p:nvPicPr>
        <p:blipFill>
          <a:blip r:embed="rId2" cstate="print"/>
          <a:srcRect l="52724" t="67858" r="6516" b="11836"/>
          <a:stretch>
            <a:fillRect/>
          </a:stretch>
        </p:blipFill>
        <p:spPr bwMode="auto">
          <a:xfrm>
            <a:off x="5214942" y="4786322"/>
            <a:ext cx="342902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Conector de seta reta 11"/>
          <p:cNvCxnSpPr/>
          <p:nvPr/>
        </p:nvCxnSpPr>
        <p:spPr>
          <a:xfrm>
            <a:off x="3071802" y="2643182"/>
            <a:ext cx="22860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>
            <a:off x="3000364" y="2643182"/>
            <a:ext cx="2357454" cy="7858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/>
          <p:nvPr/>
        </p:nvCxnSpPr>
        <p:spPr>
          <a:xfrm>
            <a:off x="3071802" y="2643182"/>
            <a:ext cx="2214578" cy="14287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rot="5400000">
            <a:off x="6680215" y="4535495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39-638.jpg?cb=1379878059"/>
          <p:cNvPicPr/>
          <p:nvPr/>
        </p:nvPicPr>
        <p:blipFill>
          <a:blip r:embed="rId2" cstate="print"/>
          <a:srcRect l="50947" t="54444" r="3554" b="31562"/>
          <a:stretch>
            <a:fillRect/>
          </a:stretch>
        </p:blipFill>
        <p:spPr bwMode="auto">
          <a:xfrm>
            <a:off x="5143504" y="4143380"/>
            <a:ext cx="328614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39-638.jpg?cb=1379878059"/>
          <p:cNvPicPr/>
          <p:nvPr/>
        </p:nvPicPr>
        <p:blipFill>
          <a:blip r:embed="rId2" cstate="print"/>
          <a:srcRect l="7109" t="23671" r="45615" b="68647"/>
          <a:stretch>
            <a:fillRect/>
          </a:stretch>
        </p:blipFill>
        <p:spPr bwMode="auto">
          <a:xfrm>
            <a:off x="500034" y="1142984"/>
            <a:ext cx="300039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39-638.jpg?cb=1379878059"/>
          <p:cNvPicPr/>
          <p:nvPr/>
        </p:nvPicPr>
        <p:blipFill>
          <a:blip r:embed="rId2" cstate="print"/>
          <a:srcRect l="52724" t="44187" r="5332" b="48921"/>
          <a:stretch>
            <a:fillRect/>
          </a:stretch>
        </p:blipFill>
        <p:spPr bwMode="auto">
          <a:xfrm>
            <a:off x="5357818" y="2928934"/>
            <a:ext cx="292895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39-638.jpg?cb=1379878059"/>
          <p:cNvPicPr/>
          <p:nvPr/>
        </p:nvPicPr>
        <p:blipFill>
          <a:blip r:embed="rId2" cstate="print"/>
          <a:srcRect l="52724" t="36296" r="5332" b="56022"/>
          <a:stretch>
            <a:fillRect/>
          </a:stretch>
        </p:blipFill>
        <p:spPr bwMode="auto">
          <a:xfrm>
            <a:off x="5357818" y="2285992"/>
            <a:ext cx="292895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http://image.slidesharecdn.com/genetica-130922142547-phpapp01/95/slide-39-638.jpg?cb=1379878059"/>
          <p:cNvPicPr/>
          <p:nvPr/>
        </p:nvPicPr>
        <p:blipFill>
          <a:blip r:embed="rId2" cstate="print"/>
          <a:srcRect l="52724" t="30773" r="5332" b="61546"/>
          <a:stretch>
            <a:fillRect/>
          </a:stretch>
        </p:blipFill>
        <p:spPr bwMode="auto">
          <a:xfrm>
            <a:off x="5357818" y="1714488"/>
            <a:ext cx="292895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http://image.slidesharecdn.com/genetica-130922142547-phpapp01/95/slide-39-638.jpg?cb=1379878059"/>
          <p:cNvPicPr/>
          <p:nvPr/>
        </p:nvPicPr>
        <p:blipFill>
          <a:blip r:embed="rId2" cstate="print"/>
          <a:srcRect l="52724" t="23671" r="5332" b="68647"/>
          <a:stretch>
            <a:fillRect/>
          </a:stretch>
        </p:blipFill>
        <p:spPr bwMode="auto">
          <a:xfrm>
            <a:off x="5357818" y="1000108"/>
            <a:ext cx="2928958" cy="7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http://image.slidesharecdn.com/genetica-130922142547-phpapp01/95/slide-39-638.jpg?cb=1379878059"/>
          <p:cNvPicPr/>
          <p:nvPr/>
        </p:nvPicPr>
        <p:blipFill>
          <a:blip r:embed="rId2" cstate="print"/>
          <a:srcRect l="4147" t="30773" r="50354" b="3945"/>
          <a:stretch>
            <a:fillRect/>
          </a:stretch>
        </p:blipFill>
        <p:spPr bwMode="auto">
          <a:xfrm>
            <a:off x="428596" y="2500306"/>
            <a:ext cx="4071966" cy="378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ângulo 12"/>
          <p:cNvSpPr/>
          <p:nvPr/>
        </p:nvSpPr>
        <p:spPr>
          <a:xfrm>
            <a:off x="1785918" y="285728"/>
            <a:ext cx="60401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Exemplo 1: Cor da Pelagem em Coe</a:t>
            </a:r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lhos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40-638.jpg?cb=1379878059"/>
          <p:cNvPicPr/>
          <p:nvPr/>
        </p:nvPicPr>
        <p:blipFill>
          <a:blip r:embed="rId2" cstate="print"/>
          <a:srcRect l="3554" t="81272" r="14218"/>
          <a:stretch>
            <a:fillRect/>
          </a:stretch>
        </p:blipFill>
        <p:spPr bwMode="auto">
          <a:xfrm>
            <a:off x="1000100" y="5072074"/>
            <a:ext cx="650085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1285852" y="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GENÓTIPOS</a:t>
            </a:r>
            <a:endParaRPr lang="pt-BR" sz="2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072066" y="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FENÓTIPOS</a:t>
            </a:r>
            <a:endParaRPr lang="pt-BR" sz="2400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" name="Imagem 9" descr="http://image.slidesharecdn.com/genetica-130922142547-phpapp01/95/slide-40-638.jpg?cb=1379878059"/>
          <p:cNvPicPr/>
          <p:nvPr/>
        </p:nvPicPr>
        <p:blipFill>
          <a:blip r:embed="rId2" cstate="print"/>
          <a:srcRect l="3554" t="59967" r="14218" b="21304"/>
          <a:stretch>
            <a:fillRect/>
          </a:stretch>
        </p:blipFill>
        <p:spPr bwMode="auto">
          <a:xfrm>
            <a:off x="1000100" y="3857628"/>
            <a:ext cx="650085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http://image.slidesharecdn.com/genetica-130922142547-phpapp01/95/slide-40-638.jpg?cb=1379878059"/>
          <p:cNvPicPr/>
          <p:nvPr/>
        </p:nvPicPr>
        <p:blipFill>
          <a:blip r:embed="rId2" cstate="print"/>
          <a:srcRect l="3554" t="39452" r="14218" b="39452"/>
          <a:stretch>
            <a:fillRect/>
          </a:stretch>
        </p:blipFill>
        <p:spPr bwMode="auto">
          <a:xfrm>
            <a:off x="1000100" y="2143116"/>
            <a:ext cx="650085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http://image.slidesharecdn.com/genetica-130922142547-phpapp01/95/slide-40-638.jpg?cb=1379878059"/>
          <p:cNvPicPr/>
          <p:nvPr/>
        </p:nvPicPr>
        <p:blipFill>
          <a:blip r:embed="rId2" cstate="print"/>
          <a:srcRect l="3554" t="19726" r="14218" b="59967"/>
          <a:stretch>
            <a:fillRect/>
          </a:stretch>
        </p:blipFill>
        <p:spPr bwMode="auto">
          <a:xfrm>
            <a:off x="1000100" y="428604"/>
            <a:ext cx="650085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785918" y="285728"/>
            <a:ext cx="5654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Exemplo 2: Sistema Sanguíneo ABO</a:t>
            </a:r>
            <a:endParaRPr lang="pt-BR" sz="2400" dirty="0"/>
          </a:p>
        </p:txBody>
      </p:sp>
      <p:sp>
        <p:nvSpPr>
          <p:cNvPr id="5" name="Retângulo 4"/>
          <p:cNvSpPr/>
          <p:nvPr/>
        </p:nvSpPr>
        <p:spPr>
          <a:xfrm>
            <a:off x="928662" y="714356"/>
            <a:ext cx="5444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Condicionado por três alelos (Polialelismo).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928662" y="1071546"/>
            <a:ext cx="304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Relação de dominância: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142976" y="1571612"/>
            <a:ext cx="1928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(I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A =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I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B 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) &gt; i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</a:t>
            </a:r>
            <a:endParaRPr lang="pt-BR" sz="2400" baseline="30000" dirty="0"/>
          </a:p>
        </p:txBody>
      </p:sp>
      <p:sp>
        <p:nvSpPr>
          <p:cNvPr id="8" name="Retângulo 7"/>
          <p:cNvSpPr/>
          <p:nvPr/>
        </p:nvSpPr>
        <p:spPr>
          <a:xfrm>
            <a:off x="3000364" y="1571612"/>
            <a:ext cx="5650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</a:t>
            </a:r>
            <a:r>
              <a:rPr lang="pt-BR" dirty="0" smtClean="0">
                <a:latin typeface="Cooper Black" pitchFamily="18" charset="0"/>
                <a:cs typeface="Aharoni" pitchFamily="2" charset="-79"/>
              </a:rPr>
              <a:t>I</a:t>
            </a:r>
            <a:r>
              <a:rPr lang="pt-BR" baseline="30000" dirty="0" smtClean="0">
                <a:latin typeface="Cooper Black" pitchFamily="18" charset="0"/>
                <a:cs typeface="Aharoni" pitchFamily="2" charset="-79"/>
              </a:rPr>
              <a:t>A</a:t>
            </a:r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Codomina com </a:t>
            </a:r>
            <a:r>
              <a:rPr lang="pt-BR" dirty="0" smtClean="0">
                <a:latin typeface="Cooper Black" pitchFamily="18" charset="0"/>
                <a:cs typeface="Aharoni" pitchFamily="2" charset="-79"/>
              </a:rPr>
              <a:t>I</a:t>
            </a:r>
            <a:r>
              <a:rPr lang="pt-BR" baseline="30000" dirty="0" smtClean="0">
                <a:latin typeface="Cooper Black" pitchFamily="18" charset="0"/>
                <a:cs typeface="Aharoni" pitchFamily="2" charset="-79"/>
              </a:rPr>
              <a:t>B</a:t>
            </a:r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porém, ambos dominam </a:t>
            </a:r>
            <a:r>
              <a:rPr lang="pt-BR" dirty="0" smtClean="0">
                <a:latin typeface="Cooper Black" pitchFamily="18" charset="0"/>
                <a:cs typeface="Aharoni" pitchFamily="2" charset="-79"/>
              </a:rPr>
              <a:t>i</a:t>
            </a:r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</a:t>
            </a:r>
            <a:endParaRPr lang="pt-BR" dirty="0"/>
          </a:p>
        </p:txBody>
      </p: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1071538" y="2071678"/>
          <a:ext cx="6096000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GENÓTIPOS</a:t>
                      </a:r>
                      <a:endParaRPr lang="pt-BR" sz="1800" dirty="0" smtClean="0">
                        <a:latin typeface="Arial Black" pitchFamily="34" charset="0"/>
                        <a:cs typeface="Aharoni" pitchFamily="2" charset="-79"/>
                      </a:endParaRPr>
                    </a:p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FENÓTIPOS</a:t>
                      </a:r>
                      <a:endParaRPr lang="pt-BR" sz="1800" dirty="0" smtClean="0">
                        <a:latin typeface="Arial Black" pitchFamily="34" charset="0"/>
                        <a:cs typeface="Aharoni" pitchFamily="2" charset="-79"/>
                      </a:endParaRPr>
                    </a:p>
                    <a:p>
                      <a:endParaRPr lang="pt-BR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A</a:t>
                      </a: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A </a:t>
                      </a:r>
                      <a:r>
                        <a:rPr lang="pt-BR" sz="2800" baseline="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ou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  </a:t>
                      </a:r>
                      <a:r>
                        <a:rPr lang="pt-BR" sz="2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A</a:t>
                      </a:r>
                      <a:r>
                        <a:rPr lang="pt-BR" sz="2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endParaRPr lang="pt-B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solidFill>
                            <a:srgbClr val="FF0000"/>
                          </a:solidFill>
                          <a:latin typeface="Cooper Black" pitchFamily="18" charset="0"/>
                        </a:rPr>
                        <a:t>Grupo A</a:t>
                      </a:r>
                      <a:endParaRPr lang="pt-BR" dirty="0">
                        <a:solidFill>
                          <a:srgbClr val="FF0000"/>
                        </a:solidFill>
                        <a:latin typeface="Cooper Black" pitchFamily="18" charset="0"/>
                      </a:endParaRPr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B</a:t>
                      </a: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B </a:t>
                      </a:r>
                      <a:r>
                        <a:rPr lang="pt-BR" sz="2800" baseline="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ou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  </a:t>
                      </a:r>
                      <a:r>
                        <a:rPr lang="pt-BR" sz="2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b</a:t>
                      </a:r>
                      <a:r>
                        <a:rPr lang="pt-BR" sz="2000" dirty="0" err="1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endParaRPr lang="pt-B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>
                          <a:solidFill>
                            <a:srgbClr val="FF0000"/>
                          </a:solidFill>
                          <a:latin typeface="Cooper Black" pitchFamily="18" charset="0"/>
                        </a:rPr>
                        <a:t>Grupo B</a:t>
                      </a:r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A</a:t>
                      </a: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</a:t>
                      </a:r>
                      <a:r>
                        <a:rPr lang="pt-BR" sz="2000" baseline="30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B</a:t>
                      </a:r>
                      <a:endParaRPr lang="pt-B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>
                          <a:solidFill>
                            <a:srgbClr val="FF0000"/>
                          </a:solidFill>
                          <a:latin typeface="Cooper Black" pitchFamily="18" charset="0"/>
                        </a:rPr>
                        <a:t>Grupo AB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dirty="0" smtClean="0">
                        <a:solidFill>
                          <a:srgbClr val="FF0000"/>
                        </a:solidFill>
                        <a:latin typeface="Cooper Black" pitchFamily="18" charset="0"/>
                      </a:endParaRPr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 smtClean="0">
                          <a:solidFill>
                            <a:srgbClr val="FF0000"/>
                          </a:solidFill>
                          <a:latin typeface="Cooper Black" pitchFamily="18" charset="0"/>
                          <a:cs typeface="Aharoni" pitchFamily="2" charset="-79"/>
                        </a:rPr>
                        <a:t>ii</a:t>
                      </a:r>
                      <a:endParaRPr lang="pt-B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>
                          <a:solidFill>
                            <a:srgbClr val="FF0000"/>
                          </a:solidFill>
                          <a:latin typeface="Cooper Black" pitchFamily="18" charset="0"/>
                        </a:rPr>
                        <a:t>Grupo 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dirty="0" smtClean="0">
                        <a:solidFill>
                          <a:srgbClr val="FF0000"/>
                        </a:solidFill>
                        <a:latin typeface="Cooper Black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Retângulo 12"/>
          <p:cNvSpPr/>
          <p:nvPr/>
        </p:nvSpPr>
        <p:spPr>
          <a:xfrm>
            <a:off x="642910" y="5214950"/>
            <a:ext cx="2230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Importância:</a:t>
            </a:r>
            <a:endParaRPr lang="pt-BR" sz="2400" dirty="0"/>
          </a:p>
        </p:txBody>
      </p:sp>
      <p:sp>
        <p:nvSpPr>
          <p:cNvPr id="14" name="Retângulo 13"/>
          <p:cNvSpPr/>
          <p:nvPr/>
        </p:nvSpPr>
        <p:spPr>
          <a:xfrm>
            <a:off x="500034" y="5715016"/>
            <a:ext cx="2102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Medicina Legal.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500034" y="5500702"/>
            <a:ext cx="3141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Transfusões sanguíneas.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500034" y="5929330"/>
            <a:ext cx="7236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Exclusão e Reconhecimento de paternidade de paternidade.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42-638.jpg?cb=1379878059"/>
          <p:cNvPicPr/>
          <p:nvPr/>
        </p:nvPicPr>
        <p:blipFill>
          <a:blip r:embed="rId2" cstate="print"/>
          <a:srcRect t="20515" r="1777" b="3156"/>
          <a:stretch>
            <a:fillRect/>
          </a:stretch>
        </p:blipFill>
        <p:spPr bwMode="auto">
          <a:xfrm>
            <a:off x="428596" y="642918"/>
            <a:ext cx="83582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1714480" y="1643050"/>
            <a:ext cx="1714512" cy="1857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3500430" y="1643050"/>
            <a:ext cx="1714512" cy="1857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286380" y="1643050"/>
            <a:ext cx="1714512" cy="1857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7072330" y="1643050"/>
            <a:ext cx="1714512" cy="1857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5286380" y="3571876"/>
            <a:ext cx="171451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3500430" y="3571876"/>
            <a:ext cx="171451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1714480" y="3571876"/>
            <a:ext cx="171451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7000892" y="3571876"/>
            <a:ext cx="1714512" cy="2286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1ª Lei da Genética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200" dirty="0" smtClean="0">
                <a:solidFill>
                  <a:srgbClr val="FF0000"/>
                </a:solidFill>
                <a:latin typeface="Cooper Black" pitchFamily="18" charset="0"/>
                <a:ea typeface="+mj-ea"/>
                <a:cs typeface="Aharoni" pitchFamily="2" charset="-79"/>
              </a:rPr>
              <a:t>(Mendeliana)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3" name="Imagem 2" descr="http://image.slidesharecdn.com/genetica-130922142547-phpapp01/95/slide-17-638.jpg?cb=1379878059"/>
          <p:cNvPicPr/>
          <p:nvPr/>
        </p:nvPicPr>
        <p:blipFill>
          <a:blip r:embed="rId2" cstate="print"/>
          <a:srcRect l="37914" t="60757" b="18148"/>
          <a:stretch>
            <a:fillRect/>
          </a:stretch>
        </p:blipFill>
        <p:spPr bwMode="auto">
          <a:xfrm>
            <a:off x="467544" y="2852936"/>
            <a:ext cx="374441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17-638.jpg?cb=1379878059"/>
          <p:cNvPicPr/>
          <p:nvPr/>
        </p:nvPicPr>
        <p:blipFill>
          <a:blip r:embed="rId2" cstate="print"/>
          <a:srcRect l="37914" t="38663" b="40241"/>
          <a:stretch>
            <a:fillRect/>
          </a:stretch>
        </p:blipFill>
        <p:spPr bwMode="auto">
          <a:xfrm>
            <a:off x="467544" y="4221088"/>
            <a:ext cx="374441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17-638.jpg?cb=1379878059"/>
          <p:cNvPicPr/>
          <p:nvPr/>
        </p:nvPicPr>
        <p:blipFill>
          <a:blip r:embed="rId2" cstate="print"/>
          <a:srcRect l="37914" t="16570" b="61546"/>
          <a:stretch>
            <a:fillRect/>
          </a:stretch>
        </p:blipFill>
        <p:spPr bwMode="auto">
          <a:xfrm>
            <a:off x="467544" y="1556792"/>
            <a:ext cx="374441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17-638.jpg?cb=1379878059"/>
          <p:cNvPicPr/>
          <p:nvPr/>
        </p:nvPicPr>
        <p:blipFill>
          <a:blip r:embed="rId2" cstate="print"/>
          <a:srcRect l="1777" t="56811" r="61610"/>
          <a:stretch>
            <a:fillRect/>
          </a:stretch>
        </p:blipFill>
        <p:spPr bwMode="auto">
          <a:xfrm>
            <a:off x="5508104" y="3933056"/>
            <a:ext cx="266429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17-638.jpg?cb=1379878059"/>
          <p:cNvPicPr/>
          <p:nvPr/>
        </p:nvPicPr>
        <p:blipFill>
          <a:blip r:embed="rId2" cstate="print"/>
          <a:srcRect l="1777" t="14992" r="61610" b="41819"/>
          <a:stretch>
            <a:fillRect/>
          </a:stretch>
        </p:blipFill>
        <p:spPr bwMode="auto">
          <a:xfrm>
            <a:off x="5508104" y="1556792"/>
            <a:ext cx="27363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43-638.jpg?cb=1379878059"/>
          <p:cNvPicPr/>
          <p:nvPr/>
        </p:nvPicPr>
        <p:blipFill>
          <a:blip r:embed="rId2" cstate="print"/>
          <a:srcRect l="3554" t="26828" r="47985" b="20515"/>
          <a:stretch>
            <a:fillRect/>
          </a:stretch>
        </p:blipFill>
        <p:spPr bwMode="auto">
          <a:xfrm>
            <a:off x="500034" y="642918"/>
            <a:ext cx="727225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2285984" y="142852"/>
            <a:ext cx="3862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Esquema da Transfusão</a:t>
            </a:r>
            <a:endParaRPr lang="pt-BR" sz="2400" dirty="0"/>
          </a:p>
        </p:txBody>
      </p:sp>
      <p:sp>
        <p:nvSpPr>
          <p:cNvPr id="5" name="Retângulo 4"/>
          <p:cNvSpPr/>
          <p:nvPr/>
        </p:nvSpPr>
        <p:spPr>
          <a:xfrm>
            <a:off x="4500562" y="3286124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286380" y="3286124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6143636" y="3286124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929454" y="3286124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4500562" y="3857628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5286380" y="3857628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6143636" y="3857628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6929454" y="3857628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>
            <a:off x="4500562" y="442913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5286380" y="442913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6143636" y="442913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6929454" y="442913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4500562" y="5000636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5286380" y="5000636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6143636" y="5000636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6929454" y="5000636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 descr="Genética 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500042"/>
            <a:ext cx="1743075" cy="1047750"/>
          </a:xfrm>
          <a:prstGeom prst="rect">
            <a:avLst/>
          </a:prstGeom>
        </p:spPr>
      </p:pic>
      <p:pic>
        <p:nvPicPr>
          <p:cNvPr id="22" name="Imagem 21" descr="Genética 38.jpg"/>
          <p:cNvPicPr>
            <a:picLocks noChangeAspect="1"/>
          </p:cNvPicPr>
          <p:nvPr/>
        </p:nvPicPr>
        <p:blipFill>
          <a:blip r:embed="rId4"/>
          <a:srcRect b="1890"/>
          <a:stretch>
            <a:fillRect/>
          </a:stretch>
        </p:blipFill>
        <p:spPr>
          <a:xfrm>
            <a:off x="714348" y="857232"/>
            <a:ext cx="2400300" cy="186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45-638.jpg?cb=1379878059"/>
          <p:cNvPicPr/>
          <p:nvPr/>
        </p:nvPicPr>
        <p:blipFill>
          <a:blip r:embed="rId2" cstate="print"/>
          <a:srcRect l="63979" t="17359" r="1777" b="35507"/>
          <a:stretch>
            <a:fillRect/>
          </a:stretch>
        </p:blipFill>
        <p:spPr bwMode="auto">
          <a:xfrm>
            <a:off x="5000628" y="3000372"/>
            <a:ext cx="30718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2643174" y="0"/>
            <a:ext cx="4226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Sistema Sanguíneo Rh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428596" y="500042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É um sistema independente do sistema sanguíneo ABO.</a:t>
            </a:r>
            <a:endParaRPr lang="pt-BR" sz="2400" dirty="0"/>
          </a:p>
        </p:txBody>
      </p:sp>
      <p:sp>
        <p:nvSpPr>
          <p:cNvPr id="6" name="Retângulo 5"/>
          <p:cNvSpPr/>
          <p:nvPr/>
        </p:nvSpPr>
        <p:spPr>
          <a:xfrm>
            <a:off x="428596" y="1214422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É condicionado por um par de genes (R &gt;r).</a:t>
            </a:r>
            <a:endParaRPr lang="pt-BR" sz="2400" dirty="0"/>
          </a:p>
        </p:txBody>
      </p:sp>
      <p:sp>
        <p:nvSpPr>
          <p:cNvPr id="7" name="Retângulo 6"/>
          <p:cNvSpPr/>
          <p:nvPr/>
        </p:nvSpPr>
        <p:spPr>
          <a:xfrm>
            <a:off x="428596" y="1571612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As pessoas Rh+ possuem no sangue o fator Rh (antígenos).</a:t>
            </a:r>
            <a:endParaRPr lang="pt-BR" sz="2400" dirty="0"/>
          </a:p>
        </p:txBody>
      </p:sp>
      <p:sp>
        <p:nvSpPr>
          <p:cNvPr id="8" name="Retângulo 7"/>
          <p:cNvSpPr/>
          <p:nvPr/>
        </p:nvSpPr>
        <p:spPr>
          <a:xfrm>
            <a:off x="428596" y="2285992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Os anticorpos anti Rh somente são produzidos caso haja sensibilização .</a:t>
            </a:r>
            <a:endParaRPr lang="pt-BR" sz="2400" dirty="0"/>
          </a:p>
        </p:txBody>
      </p:sp>
      <p:sp>
        <p:nvSpPr>
          <p:cNvPr id="11" name="Elipse 10"/>
          <p:cNvSpPr/>
          <p:nvPr/>
        </p:nvSpPr>
        <p:spPr>
          <a:xfrm>
            <a:off x="5357818" y="3357562"/>
            <a:ext cx="642942" cy="57150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http://image.slidesharecdn.com/genetica-130922142547-phpapp01/95/slide-45-638.jpg?cb=1379878059"/>
          <p:cNvPicPr/>
          <p:nvPr/>
        </p:nvPicPr>
        <p:blipFill>
          <a:blip r:embed="rId2" cstate="print"/>
          <a:srcRect l="4739" t="43398" r="57463" b="38663"/>
          <a:stretch>
            <a:fillRect/>
          </a:stretch>
        </p:blipFill>
        <p:spPr bwMode="auto">
          <a:xfrm>
            <a:off x="500034" y="3143248"/>
            <a:ext cx="4024579" cy="249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ângulo 11"/>
          <p:cNvSpPr/>
          <p:nvPr/>
        </p:nvSpPr>
        <p:spPr>
          <a:xfrm>
            <a:off x="500034" y="4000504"/>
            <a:ext cx="2000264" cy="785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5429256" y="4000504"/>
            <a:ext cx="57150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6929454" y="4000504"/>
            <a:ext cx="57150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6072198" y="4786322"/>
            <a:ext cx="642942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2500298" y="4000504"/>
            <a:ext cx="2000264" cy="785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/>
          <p:cNvSpPr/>
          <p:nvPr/>
        </p:nvSpPr>
        <p:spPr>
          <a:xfrm>
            <a:off x="500034" y="4786322"/>
            <a:ext cx="2000264" cy="785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/>
          <p:cNvSpPr/>
          <p:nvPr/>
        </p:nvSpPr>
        <p:spPr>
          <a:xfrm>
            <a:off x="2500298" y="4786322"/>
            <a:ext cx="2000264" cy="785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24"/>
          <p:cNvSpPr/>
          <p:nvPr/>
        </p:nvSpPr>
        <p:spPr>
          <a:xfrm>
            <a:off x="6786578" y="3357562"/>
            <a:ext cx="642942" cy="57150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25"/>
          <p:cNvSpPr/>
          <p:nvPr/>
        </p:nvSpPr>
        <p:spPr>
          <a:xfrm>
            <a:off x="5357818" y="4572008"/>
            <a:ext cx="642942" cy="5715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lipse 26"/>
          <p:cNvSpPr/>
          <p:nvPr/>
        </p:nvSpPr>
        <p:spPr>
          <a:xfrm>
            <a:off x="6786578" y="4572008"/>
            <a:ext cx="642942" cy="5715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46-638.jpg?cb=1379878059"/>
          <p:cNvPicPr/>
          <p:nvPr/>
        </p:nvPicPr>
        <p:blipFill>
          <a:blip r:embed="rId2" cstate="print"/>
          <a:srcRect l="47985" t="22882" r="8294" b="10258"/>
          <a:stretch>
            <a:fillRect/>
          </a:stretch>
        </p:blipFill>
        <p:spPr bwMode="auto">
          <a:xfrm>
            <a:off x="6357950" y="1428736"/>
            <a:ext cx="2360847" cy="271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2143108" y="0"/>
            <a:ext cx="5600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Eritroblastose Fetal ou DHRN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285720" y="500042"/>
            <a:ext cx="8858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É uma incompatibilidade materno fetal no sistema Rh.</a:t>
            </a:r>
            <a:endParaRPr lang="pt-BR" sz="2400" dirty="0"/>
          </a:p>
        </p:txBody>
      </p:sp>
      <p:sp>
        <p:nvSpPr>
          <p:cNvPr id="6" name="Retângulo 5"/>
          <p:cNvSpPr/>
          <p:nvPr/>
        </p:nvSpPr>
        <p:spPr>
          <a:xfrm>
            <a:off x="285720" y="928670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Condições necessárias para sua ocorrência:</a:t>
            </a:r>
            <a:endParaRPr lang="pt-BR" sz="2400" dirty="0"/>
          </a:p>
        </p:txBody>
      </p:sp>
      <p:sp>
        <p:nvSpPr>
          <p:cNvPr id="7" name="Retângulo 6"/>
          <p:cNvSpPr/>
          <p:nvPr/>
        </p:nvSpPr>
        <p:spPr>
          <a:xfrm>
            <a:off x="357158" y="2214554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Filho Rh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+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(</a:t>
            </a:r>
            <a:r>
              <a:rPr lang="pt-BR" sz="2400" dirty="0" err="1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Rr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)</a:t>
            </a:r>
            <a:endParaRPr lang="pt-BR" sz="2400" dirty="0"/>
          </a:p>
        </p:txBody>
      </p:sp>
      <p:sp>
        <p:nvSpPr>
          <p:cNvPr id="8" name="Retângulo 7"/>
          <p:cNvSpPr/>
          <p:nvPr/>
        </p:nvSpPr>
        <p:spPr>
          <a:xfrm>
            <a:off x="357158" y="1785926"/>
            <a:ext cx="2500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Mãe Rh- (</a:t>
            </a:r>
            <a:r>
              <a:rPr lang="pt-BR" sz="2400" dirty="0" err="1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rr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)</a:t>
            </a:r>
            <a:endParaRPr lang="pt-BR" sz="2400" dirty="0"/>
          </a:p>
        </p:txBody>
      </p:sp>
      <p:sp>
        <p:nvSpPr>
          <p:cNvPr id="9" name="Retângulo 8"/>
          <p:cNvSpPr/>
          <p:nvPr/>
        </p:nvSpPr>
        <p:spPr>
          <a:xfrm>
            <a:off x="428596" y="1357298"/>
            <a:ext cx="3571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Pai Rh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+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(RR ou </a:t>
            </a:r>
            <a:r>
              <a:rPr lang="pt-BR" sz="2400" dirty="0" err="1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Rr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)</a:t>
            </a:r>
            <a:endParaRPr lang="pt-BR" sz="2400" dirty="0"/>
          </a:p>
        </p:txBody>
      </p:sp>
      <p:sp>
        <p:nvSpPr>
          <p:cNvPr id="10" name="Retângulo 9"/>
          <p:cNvSpPr/>
          <p:nvPr/>
        </p:nvSpPr>
        <p:spPr>
          <a:xfrm>
            <a:off x="357158" y="2643182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Durante o 1º parto de um filho Rh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+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o sangue materno é sensibilizado.</a:t>
            </a:r>
            <a:endParaRPr lang="pt-BR" sz="2400" dirty="0"/>
          </a:p>
        </p:txBody>
      </p:sp>
      <p:sp>
        <p:nvSpPr>
          <p:cNvPr id="11" name="Retângulo 10"/>
          <p:cNvSpPr/>
          <p:nvPr/>
        </p:nvSpPr>
        <p:spPr>
          <a:xfrm>
            <a:off x="357158" y="3429000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A mãe passa a produzir anticorpos anti-Rh.</a:t>
            </a:r>
            <a:endParaRPr lang="pt-BR" sz="2400" dirty="0"/>
          </a:p>
        </p:txBody>
      </p:sp>
      <p:sp>
        <p:nvSpPr>
          <p:cNvPr id="12" name="Retângulo 11"/>
          <p:cNvSpPr/>
          <p:nvPr/>
        </p:nvSpPr>
        <p:spPr>
          <a:xfrm>
            <a:off x="357158" y="4143380"/>
            <a:ext cx="592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Caso, em uma 2ª gravidez, o feto seja Rh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+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,   .s anticorpos anti-Rh maternos migram via placenta para o sangue fetal.</a:t>
            </a:r>
            <a:endParaRPr lang="pt-BR" sz="2400" dirty="0"/>
          </a:p>
        </p:txBody>
      </p:sp>
      <p:sp>
        <p:nvSpPr>
          <p:cNvPr id="13" name="Retângulo 12"/>
          <p:cNvSpPr/>
          <p:nvPr/>
        </p:nvSpPr>
        <p:spPr>
          <a:xfrm>
            <a:off x="357158" y="5572140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Os anticorpos maternos iniciam a destruição das hemácias Rh</a:t>
            </a:r>
            <a:r>
              <a:rPr lang="pt-BR" sz="2400" baseline="300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+</a:t>
            </a:r>
            <a:r>
              <a:rPr lang="pt-BR" sz="2400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 do feto.</a:t>
            </a:r>
            <a:endParaRPr lang="pt-BR" sz="2400" dirty="0"/>
          </a:p>
        </p:txBody>
      </p:sp>
      <p:pic>
        <p:nvPicPr>
          <p:cNvPr id="14" name="Imagem 13" descr="http://image.slidesharecdn.com/genetica-130922142547-phpapp01/95/slide-47-638.jpg?cb=1379878059"/>
          <p:cNvPicPr/>
          <p:nvPr/>
        </p:nvPicPr>
        <p:blipFill>
          <a:blip r:embed="rId3" cstate="print"/>
          <a:srcRect l="67534" t="30773" r="4147" b="13414"/>
          <a:stretch>
            <a:fillRect/>
          </a:stretch>
        </p:blipFill>
        <p:spPr bwMode="auto">
          <a:xfrm>
            <a:off x="6357951" y="4143380"/>
            <a:ext cx="2357454" cy="2262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95536" y="476672"/>
            <a:ext cx="5760640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A importância de Mendel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10" name="Imagem 9" descr="http://image.slidesharecdn.com/genetica-130922142547-phpapp01/95/slide-18-638.jpg?cb=1379878059"/>
          <p:cNvPicPr/>
          <p:nvPr/>
        </p:nvPicPr>
        <p:blipFill>
          <a:blip r:embed="rId2" cstate="print"/>
          <a:srcRect l="12440" t="23671" r="20142" b="62335"/>
          <a:stretch>
            <a:fillRect/>
          </a:stretch>
        </p:blipFill>
        <p:spPr bwMode="auto">
          <a:xfrm>
            <a:off x="395536" y="1052736"/>
            <a:ext cx="5414326" cy="68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http://image.slidesharecdn.com/genetica-130922142547-phpapp01/95/slide-18-638.jpg?cb=1379878059"/>
          <p:cNvPicPr/>
          <p:nvPr/>
        </p:nvPicPr>
        <p:blipFill>
          <a:blip r:embed="rId2" cstate="print"/>
          <a:srcRect l="13033" t="38663" r="19549" b="52866"/>
          <a:stretch>
            <a:fillRect/>
          </a:stretch>
        </p:blipFill>
        <p:spPr bwMode="auto">
          <a:xfrm>
            <a:off x="395536" y="1844824"/>
            <a:ext cx="5414390" cy="41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http://image.slidesharecdn.com/genetica-130922142547-phpapp01/95/slide-18-638.jpg?cb=1379878059"/>
          <p:cNvPicPr/>
          <p:nvPr/>
        </p:nvPicPr>
        <p:blipFill>
          <a:blip r:embed="rId2" cstate="print"/>
          <a:srcRect l="13033" t="48132" r="18364" b="44187"/>
          <a:stretch>
            <a:fillRect/>
          </a:stretch>
        </p:blipFill>
        <p:spPr bwMode="auto">
          <a:xfrm>
            <a:off x="395536" y="2348880"/>
            <a:ext cx="5400599" cy="37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395536" y="2924944"/>
            <a:ext cx="8496944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A utilização de ervilhas de cheiro no seu experimento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14" name="Imagem 13" descr="http://image.slidesharecdn.com/genetica-130922142547-phpapp01/95/slide-18-638.jpg?cb=1379878059"/>
          <p:cNvPicPr/>
          <p:nvPr/>
        </p:nvPicPr>
        <p:blipFill>
          <a:blip r:embed="rId2" cstate="print"/>
          <a:srcRect l="58055" t="65491" r="11848" b="2367"/>
          <a:stretch>
            <a:fillRect/>
          </a:stretch>
        </p:blipFill>
        <p:spPr bwMode="auto">
          <a:xfrm>
            <a:off x="2123728" y="4005064"/>
            <a:ext cx="410445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395536" y="476672"/>
            <a:ext cx="8280920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As</a:t>
            </a:r>
            <a:r>
              <a:rPr kumimoji="0" lang="pt-B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 vantagens da utilização das ervilhas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611560" y="141277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Fácil cultivo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611560" y="170080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Ciclo reprodutivo curto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11560" y="198884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Prole numerosa (vários descendentes por ciclo reprodutivo)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11560" y="234888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Monoicas (Hermafroditas)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11560" y="278092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Caracteres vivíveis e contrastantes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899592" y="321297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Cor da semente (amarela x verde)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899592" y="350100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Textura da semente (lisa x rugosa)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899592" y="378904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Altura da planta (alta x baixa)</a:t>
            </a:r>
            <a:endParaRPr lang="pt-BR" dirty="0"/>
          </a:p>
        </p:txBody>
      </p:sp>
      <p:pic>
        <p:nvPicPr>
          <p:cNvPr id="16" name="Imagem 15" descr="http://image.slidesharecdn.com/genetica-130922142547-phpapp01/95/slide-20-638.jpg?cb=1379878059"/>
          <p:cNvPicPr/>
          <p:nvPr/>
        </p:nvPicPr>
        <p:blipFill>
          <a:blip r:embed="rId2" cstate="print"/>
          <a:srcRect l="5924" t="29195" r="66941" b="59178"/>
          <a:stretch>
            <a:fillRect/>
          </a:stretch>
        </p:blipFill>
        <p:spPr bwMode="auto">
          <a:xfrm>
            <a:off x="395536" y="4365104"/>
            <a:ext cx="266429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tângulo 16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Imagem 17" descr="http://image.slidesharecdn.com/genetica-130922142547-phpapp01/95/slide-20-638.jpg?cb=1379878059"/>
          <p:cNvPicPr/>
          <p:nvPr/>
        </p:nvPicPr>
        <p:blipFill>
          <a:blip r:embed="rId2" cstate="print"/>
          <a:srcRect l="61017" t="26828" r="8294" b="6312"/>
          <a:stretch>
            <a:fillRect/>
          </a:stretch>
        </p:blipFill>
        <p:spPr bwMode="auto">
          <a:xfrm>
            <a:off x="6372200" y="2564904"/>
            <a:ext cx="2520280" cy="3142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18" descr="http://image.slidesharecdn.com/genetica-130922142547-phpapp01/95/slide-20-638.jpg?cb=1379878059"/>
          <p:cNvPicPr/>
          <p:nvPr/>
        </p:nvPicPr>
        <p:blipFill>
          <a:blip r:embed="rId2" cstate="print"/>
          <a:srcRect l="5924" t="16570" r="66941" b="71014"/>
          <a:stretch>
            <a:fillRect/>
          </a:stretch>
        </p:blipFill>
        <p:spPr bwMode="auto">
          <a:xfrm>
            <a:off x="3275856" y="4365104"/>
            <a:ext cx="25922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8" presetClass="entr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1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http://image.slidesharecdn.com/genetica-130922142547-phpapp01/95/slide-21-638.jpg?cb=1379878059"/>
          <p:cNvPicPr/>
          <p:nvPr/>
        </p:nvPicPr>
        <p:blipFill>
          <a:blip r:embed="rId2" cstate="print"/>
          <a:srcRect l="49169" t="59178"/>
          <a:stretch>
            <a:fillRect/>
          </a:stretch>
        </p:blipFill>
        <p:spPr bwMode="auto">
          <a:xfrm>
            <a:off x="3571868" y="2214554"/>
            <a:ext cx="514353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395536" y="476672"/>
            <a:ext cx="8534182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1ª Lei de Mendel ou Lei da Pureza dos Gametas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42910" y="121442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  <a:latin typeface="Cooper Black" pitchFamily="18" charset="0"/>
                <a:cs typeface="Aharoni" pitchFamily="2" charset="-79"/>
              </a:rPr>
              <a:t>.  Durante a formação dos gametas os fatores (genes) segregam-se independentemente, indo um fator para cada gameta.</a:t>
            </a:r>
            <a:endParaRPr lang="pt-BR" dirty="0"/>
          </a:p>
        </p:txBody>
      </p:sp>
      <p:pic>
        <p:nvPicPr>
          <p:cNvPr id="6" name="Imagem 5" descr="http://image.slidesharecdn.com/genetica-130922142547-phpapp01/95/slide-21-638.jpg?cb=1379878059"/>
          <p:cNvPicPr/>
          <p:nvPr/>
        </p:nvPicPr>
        <p:blipFill>
          <a:blip r:embed="rId2" cstate="print"/>
          <a:srcRect l="2370" t="42608" r="51539" b="21304"/>
          <a:stretch>
            <a:fillRect/>
          </a:stretch>
        </p:blipFill>
        <p:spPr bwMode="auto">
          <a:xfrm>
            <a:off x="785786" y="2285992"/>
            <a:ext cx="2488876" cy="1462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21-638.jpg?cb=1379878059"/>
          <p:cNvPicPr/>
          <p:nvPr/>
        </p:nvPicPr>
        <p:blipFill>
          <a:blip r:embed="rId2" cstate="print"/>
          <a:srcRect l="2370" t="76537" r="51539"/>
          <a:stretch>
            <a:fillRect/>
          </a:stretch>
        </p:blipFill>
        <p:spPr bwMode="auto">
          <a:xfrm>
            <a:off x="785786" y="3643314"/>
            <a:ext cx="2488876" cy="95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22-638.jpg?cb=1379878059"/>
          <p:cNvPicPr/>
          <p:nvPr/>
        </p:nvPicPr>
        <p:blipFill>
          <a:blip r:embed="rId2" cstate="print"/>
          <a:srcRect l="1185" t="70225" r="10071" b="4734"/>
          <a:stretch>
            <a:fillRect/>
          </a:stretch>
        </p:blipFill>
        <p:spPr bwMode="auto">
          <a:xfrm>
            <a:off x="1857356" y="3429000"/>
            <a:ext cx="4792098" cy="101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571604" y="285728"/>
            <a:ext cx="5533786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Experimento Mendeliano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5" name="Imagem 4" descr="http://image.slidesharecdn.com/genetica-130922142547-phpapp01/95/slide-22-638.jpg?cb=1379878059"/>
          <p:cNvPicPr/>
          <p:nvPr/>
        </p:nvPicPr>
        <p:blipFill>
          <a:blip r:embed="rId2" cstate="print"/>
          <a:srcRect l="1185" t="23671" r="10071" b="61546"/>
          <a:stretch>
            <a:fillRect/>
          </a:stretch>
        </p:blipFill>
        <p:spPr bwMode="auto">
          <a:xfrm>
            <a:off x="1857356" y="1000108"/>
            <a:ext cx="4792098" cy="59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ta para baixo 5"/>
          <p:cNvSpPr/>
          <p:nvPr/>
        </p:nvSpPr>
        <p:spPr>
          <a:xfrm>
            <a:off x="3929058" y="1357298"/>
            <a:ext cx="142876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baixo 6"/>
          <p:cNvSpPr/>
          <p:nvPr/>
        </p:nvSpPr>
        <p:spPr>
          <a:xfrm>
            <a:off x="3929058" y="2643182"/>
            <a:ext cx="142876" cy="7858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4714876" y="185736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Cruzamento Artificial</a:t>
            </a:r>
            <a:endParaRPr lang="pt-BR" dirty="0">
              <a:latin typeface="Arial Black" pitchFamily="34" charset="0"/>
            </a:endParaRPr>
          </a:p>
        </p:txBody>
      </p:sp>
      <p:pic>
        <p:nvPicPr>
          <p:cNvPr id="12" name="Imagem 11" descr="http://image.slidesharecdn.com/genetica-130922142547-phpapp01/95/slide-22-638.jpg?cb=1379878059"/>
          <p:cNvPicPr/>
          <p:nvPr/>
        </p:nvPicPr>
        <p:blipFill>
          <a:blip r:embed="rId2" cstate="print"/>
          <a:srcRect l="1185" t="48132" r="10071" b="38663"/>
          <a:stretch>
            <a:fillRect/>
          </a:stretch>
        </p:blipFill>
        <p:spPr bwMode="auto">
          <a:xfrm>
            <a:off x="1857356" y="2214554"/>
            <a:ext cx="4792098" cy="53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ixaDeTexto 13"/>
          <p:cNvSpPr txBox="1"/>
          <p:nvPr/>
        </p:nvSpPr>
        <p:spPr>
          <a:xfrm>
            <a:off x="4786314" y="292893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Auto Fecundação</a:t>
            </a:r>
            <a:endParaRPr lang="pt-BR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23-638.jpg?cb=1379878059"/>
          <p:cNvPicPr/>
          <p:nvPr/>
        </p:nvPicPr>
        <p:blipFill>
          <a:blip r:embed="rId2" cstate="print"/>
          <a:srcRect l="10663" t="84428" r="8886" b="789"/>
          <a:stretch>
            <a:fillRect/>
          </a:stretch>
        </p:blipFill>
        <p:spPr bwMode="auto">
          <a:xfrm>
            <a:off x="1285852" y="5214950"/>
            <a:ext cx="621510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http://image.slidesharecdn.com/genetica-130922142547-phpapp01/95/slide-23-638.jpg?cb=1379878059"/>
          <p:cNvPicPr/>
          <p:nvPr/>
        </p:nvPicPr>
        <p:blipFill>
          <a:blip r:embed="rId2" cstate="print"/>
          <a:srcRect l="4147" t="1578" r="40876" b="69436"/>
          <a:stretch>
            <a:fillRect/>
          </a:stretch>
        </p:blipFill>
        <p:spPr bwMode="auto">
          <a:xfrm>
            <a:off x="785786" y="500042"/>
            <a:ext cx="328614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image.slidesharecdn.com/genetica-130922142547-phpapp01/95/slide-23-638.jpg?cb=1379878059"/>
          <p:cNvPicPr/>
          <p:nvPr/>
        </p:nvPicPr>
        <p:blipFill>
          <a:blip r:embed="rId2" cstate="print"/>
          <a:srcRect l="4147" t="29195" r="40876" b="63124"/>
          <a:stretch>
            <a:fillRect/>
          </a:stretch>
        </p:blipFill>
        <p:spPr bwMode="auto">
          <a:xfrm>
            <a:off x="785786" y="1857364"/>
            <a:ext cx="328614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23-638.jpg?cb=1379878059"/>
          <p:cNvPicPr/>
          <p:nvPr/>
        </p:nvPicPr>
        <p:blipFill>
          <a:blip r:embed="rId2" cstate="print"/>
          <a:srcRect l="63387" t="1578" r="4147" b="67069"/>
          <a:stretch>
            <a:fillRect/>
          </a:stretch>
        </p:blipFill>
        <p:spPr bwMode="auto">
          <a:xfrm>
            <a:off x="4857752" y="500042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upo 9"/>
          <p:cNvGrpSpPr/>
          <p:nvPr/>
        </p:nvGrpSpPr>
        <p:grpSpPr>
          <a:xfrm>
            <a:off x="642910" y="3000372"/>
            <a:ext cx="3929090" cy="2006956"/>
            <a:chOff x="642910" y="3000372"/>
            <a:chExt cx="3929090" cy="2006956"/>
          </a:xfrm>
        </p:grpSpPr>
        <p:pic>
          <p:nvPicPr>
            <p:cNvPr id="7" name="Imagem 6" descr="http://image.slidesharecdn.com/genetica-130922142547-phpapp01/95/slide-23-638.jpg?cb=1379878059"/>
            <p:cNvPicPr/>
            <p:nvPr/>
          </p:nvPicPr>
          <p:blipFill>
            <a:blip r:embed="rId2" cstate="print"/>
            <a:srcRect l="4147" t="35507" r="23104" b="14992"/>
            <a:stretch>
              <a:fillRect/>
            </a:stretch>
          </p:blipFill>
          <p:spPr bwMode="auto">
            <a:xfrm>
              <a:off x="642910" y="3000372"/>
              <a:ext cx="3928246" cy="2006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tângulo 7"/>
            <p:cNvSpPr/>
            <p:nvPr/>
          </p:nvSpPr>
          <p:spPr>
            <a:xfrm>
              <a:off x="3857620" y="3143248"/>
              <a:ext cx="714380" cy="1428760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9" name="Imagem 8" descr="http://image.slidesharecdn.com/genetica-130922142547-phpapp01/95/slide-23-638.jpg?cb=1379878059"/>
          <p:cNvPicPr/>
          <p:nvPr/>
        </p:nvPicPr>
        <p:blipFill>
          <a:blip r:embed="rId2" cstate="print"/>
          <a:srcRect l="62795" t="43398" r="4739" b="22882"/>
          <a:stretch>
            <a:fillRect/>
          </a:stretch>
        </p:blipFill>
        <p:spPr bwMode="auto">
          <a:xfrm>
            <a:off x="5214942" y="3000372"/>
            <a:ext cx="2380887" cy="191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m 2" descr="http://image.slidesharecdn.com/genetica-130922142547-phpapp01/95/slide-24-638.jpg?cb=1379878059"/>
          <p:cNvPicPr/>
          <p:nvPr/>
        </p:nvPicPr>
        <p:blipFill>
          <a:blip r:embed="rId2" cstate="print"/>
          <a:srcRect t="75748" b="4734"/>
          <a:stretch>
            <a:fillRect/>
          </a:stretch>
        </p:blipFill>
        <p:spPr bwMode="auto">
          <a:xfrm>
            <a:off x="785786" y="5357826"/>
            <a:ext cx="650085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395536" y="476672"/>
            <a:ext cx="8534182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1ª Lei de Mendel ou Lei da Pureza dos Gametas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5" name="Imagem 4" descr="http://image.slidesharecdn.com/genetica-130922142547-phpapp01/95/slide-24-638.jpg?cb=1379878059"/>
          <p:cNvPicPr/>
          <p:nvPr/>
        </p:nvPicPr>
        <p:blipFill>
          <a:blip r:embed="rId2" cstate="print"/>
          <a:srcRect t="25249" b="52866"/>
          <a:stretch>
            <a:fillRect/>
          </a:stretch>
        </p:blipFill>
        <p:spPr bwMode="auto">
          <a:xfrm>
            <a:off x="785786" y="1142984"/>
            <a:ext cx="785818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24-638.jpg?cb=1379878059"/>
          <p:cNvPicPr/>
          <p:nvPr/>
        </p:nvPicPr>
        <p:blipFill>
          <a:blip r:embed="rId2" cstate="print"/>
          <a:srcRect t="44976" b="37874"/>
          <a:stretch>
            <a:fillRect/>
          </a:stretch>
        </p:blipFill>
        <p:spPr bwMode="auto">
          <a:xfrm>
            <a:off x="785786" y="3286124"/>
            <a:ext cx="650085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24-638.jpg?cb=1379878059"/>
          <p:cNvPicPr/>
          <p:nvPr/>
        </p:nvPicPr>
        <p:blipFill>
          <a:blip r:embed="rId2" cstate="print"/>
          <a:srcRect t="61546" b="22882"/>
          <a:stretch>
            <a:fillRect/>
          </a:stretch>
        </p:blipFill>
        <p:spPr bwMode="auto">
          <a:xfrm>
            <a:off x="785786" y="4429132"/>
            <a:ext cx="650085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6211669"/>
            <a:ext cx="8012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www.sergiomoraes-biologia.webnode.pt</a:t>
            </a:r>
            <a:endParaRPr lang="pt-B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395536" y="476672"/>
            <a:ext cx="8534182" cy="62068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Aharoni" pitchFamily="2" charset="-79"/>
              </a:rPr>
              <a:t>Monoibridismo com ausência de Dominância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oper Black" pitchFamily="18" charset="0"/>
              <a:ea typeface="+mj-ea"/>
              <a:cs typeface="Aharoni" pitchFamily="2" charset="-79"/>
            </a:endParaRPr>
          </a:p>
        </p:txBody>
      </p:sp>
      <p:pic>
        <p:nvPicPr>
          <p:cNvPr id="5" name="Imagem 4" descr="http://image.slidesharecdn.com/genetica-130922142547-phpapp01/95/slide-25-638.jpg?cb=1379878059"/>
          <p:cNvPicPr/>
          <p:nvPr/>
        </p:nvPicPr>
        <p:blipFill>
          <a:blip r:embed="rId2" cstate="print"/>
          <a:srcRect t="16570" b="70225"/>
          <a:stretch>
            <a:fillRect/>
          </a:stretch>
        </p:blipFill>
        <p:spPr bwMode="auto">
          <a:xfrm>
            <a:off x="500034" y="1000108"/>
            <a:ext cx="614366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http://image.slidesharecdn.com/genetica-130922142547-phpapp01/95/slide-25-638.jpg?cb=1379878059"/>
          <p:cNvPicPr/>
          <p:nvPr/>
        </p:nvPicPr>
        <p:blipFill>
          <a:blip r:embed="rId2" cstate="print"/>
          <a:srcRect t="26828" b="60757"/>
          <a:stretch>
            <a:fillRect/>
          </a:stretch>
        </p:blipFill>
        <p:spPr bwMode="auto">
          <a:xfrm>
            <a:off x="500034" y="1785926"/>
            <a:ext cx="614366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http://image.slidesharecdn.com/genetica-130922142547-phpapp01/95/slide-25-638.jpg?cb=1379878059"/>
          <p:cNvPicPr/>
          <p:nvPr/>
        </p:nvPicPr>
        <p:blipFill>
          <a:blip r:embed="rId2" cstate="print"/>
          <a:srcRect t="48132" r="53316" b="41819"/>
          <a:stretch>
            <a:fillRect/>
          </a:stretch>
        </p:blipFill>
        <p:spPr bwMode="auto">
          <a:xfrm>
            <a:off x="2643174" y="2714620"/>
            <a:ext cx="3357586" cy="70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http://image.slidesharecdn.com/genetica-130922142547-phpapp01/95/slide-26-638.jpg?cb=1379878059"/>
          <p:cNvPicPr/>
          <p:nvPr/>
        </p:nvPicPr>
        <p:blipFill>
          <a:blip r:embed="rId3" cstate="print"/>
          <a:srcRect l="4147" t="30773" r="75235" b="40241"/>
          <a:stretch>
            <a:fillRect/>
          </a:stretch>
        </p:blipFill>
        <p:spPr bwMode="auto">
          <a:xfrm>
            <a:off x="214282" y="3214686"/>
            <a:ext cx="2300858" cy="2035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http://image.slidesharecdn.com/genetica-130922142547-phpapp01/95/slide-26-638.jpg?cb=1379878059"/>
          <p:cNvPicPr/>
          <p:nvPr/>
        </p:nvPicPr>
        <p:blipFill>
          <a:blip r:embed="rId3" cstate="print"/>
          <a:srcRect l="27843" t="30773" r="52724" b="38663"/>
          <a:stretch>
            <a:fillRect/>
          </a:stretch>
        </p:blipFill>
        <p:spPr bwMode="auto">
          <a:xfrm>
            <a:off x="6215074" y="3286124"/>
            <a:ext cx="27146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http://image.slidesharecdn.com/genetica-130922142547-phpapp01/95/slide-26-638.jpg?cb=1379878059"/>
          <p:cNvPicPr/>
          <p:nvPr/>
        </p:nvPicPr>
        <p:blipFill>
          <a:blip r:embed="rId3" cstate="print"/>
          <a:srcRect l="12440" t="59967" r="59833" b="8679"/>
          <a:stretch>
            <a:fillRect/>
          </a:stretch>
        </p:blipFill>
        <p:spPr bwMode="auto">
          <a:xfrm>
            <a:off x="2928926" y="4500570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eta para baixo 11"/>
          <p:cNvSpPr/>
          <p:nvPr/>
        </p:nvSpPr>
        <p:spPr>
          <a:xfrm>
            <a:off x="4286248" y="4071942"/>
            <a:ext cx="214314" cy="35719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>
            <a:off x="2428860" y="4071942"/>
            <a:ext cx="3929090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464</Words>
  <Application>Microsoft Office PowerPoint</Application>
  <PresentationFormat>Apresentação na tela (4:3)</PresentationFormat>
  <Paragraphs>86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9" baseType="lpstr">
      <vt:lpstr>Aharoni</vt:lpstr>
      <vt:lpstr>Arial</vt:lpstr>
      <vt:lpstr>Arial Black</vt:lpstr>
      <vt:lpstr>Calibri</vt:lpstr>
      <vt:lpstr>Cooper Black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SGMORAES</dc:creator>
  <cp:lastModifiedBy>SERGIO MORAES</cp:lastModifiedBy>
  <cp:revision>84</cp:revision>
  <dcterms:created xsi:type="dcterms:W3CDTF">2014-01-21T22:58:29Z</dcterms:created>
  <dcterms:modified xsi:type="dcterms:W3CDTF">2014-03-13T19:29:27Z</dcterms:modified>
</cp:coreProperties>
</file>